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9/6/2019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mk-MK" dirty="0" smtClean="0"/>
              <a:t>МОДУЛ 1, ТЕМА </a:t>
            </a:r>
            <a:r>
              <a:rPr lang="en-US" dirty="0" smtClean="0"/>
              <a:t>2</a:t>
            </a:r>
            <a:r>
              <a:rPr lang="mk-MK" dirty="0" smtClean="0"/>
              <a:t/>
            </a:r>
            <a:br>
              <a:rPr lang="mk-MK" dirty="0" smtClean="0"/>
            </a:br>
            <a:r>
              <a:rPr lang="mk-MK" dirty="0" smtClean="0"/>
              <a:t>ПРОГРАМИ ЗА РАНА ИНТЕРВЕНЦИЈА: МИСИЈА И КЛУЧНИ ПРИНЦИПИ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1158" y="4634185"/>
            <a:ext cx="8144134" cy="1117687"/>
          </a:xfrm>
        </p:spPr>
        <p:txBody>
          <a:bodyPr/>
          <a:lstStyle/>
          <a:p>
            <a:r>
              <a:rPr lang="mk-MK" dirty="0" smtClean="0"/>
              <a:t>Проф. д-р Александра Каровска Ристовска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49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k-MK" dirty="0" smtClean="0"/>
              <a:t>Клучен принцип </a:t>
            </a:r>
            <a:r>
              <a:rPr lang="en-US" dirty="0" smtClean="0"/>
              <a:t>II</a:t>
            </a:r>
            <a:r>
              <a:rPr lang="mk-MK" dirty="0" smtClean="0"/>
              <a:t> во пракса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19" y="2200997"/>
            <a:ext cx="4819613" cy="42552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88001" y="2410691"/>
            <a:ext cx="62992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dirty="0"/>
              <a:t>Практичар во РИ кој го аплицира вториот принцип треба да</a:t>
            </a:r>
            <a:r>
              <a:rPr lang="mk-MK" dirty="0" smtClean="0"/>
              <a:t>:</a:t>
            </a:r>
          </a:p>
          <a:p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Претпоставува дека сите семејства имаат силни страни и компетенции;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Ги ценат уникатните преференци за учење на секое возрасно лице и да ги комбинираат подучувањето, учењето и решавањето на проблеми со тие преференци;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Градат извештаи, собирајќи информации од семејството во врска со нивните потреби и интереси;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Градат врз постоечките семејни поддршки и ресурси;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И да ги комбинираат исходите и интервентните стратегии со приоритетите, потребите и интересите на семејствата.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52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k-MK" dirty="0" smtClean="0"/>
              <a:t>Клучен принцип </a:t>
            </a:r>
            <a:r>
              <a:rPr lang="en-US" dirty="0" smtClean="0"/>
              <a:t>II: </a:t>
            </a:r>
            <a:r>
              <a:rPr lang="mk-MK" dirty="0" smtClean="0"/>
              <a:t>учење со акција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Луиза го споделува нејзиното искуство преку аплицирање на овој принцип во акција.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2512" y="2716789"/>
            <a:ext cx="42957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40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III </a:t>
            </a:r>
            <a:r>
              <a:rPr lang="mk-MK" dirty="0" smtClean="0"/>
              <a:t>Клучен принцип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“</a:t>
            </a:r>
            <a:r>
              <a:rPr lang="mk-MK" dirty="0" smtClean="0"/>
              <a:t>Примарната </a:t>
            </a:r>
            <a:r>
              <a:rPr lang="mk-MK" dirty="0"/>
              <a:t>улога на провајдерот на РИ услуги е да работи и да ги поддржува родителите/старателите/негувателите во животите на децата</a:t>
            </a:r>
            <a:r>
              <a:rPr lang="mk-MK" dirty="0" smtClean="0"/>
              <a:t>.</a:t>
            </a:r>
            <a:r>
              <a:rPr lang="en-US" dirty="0" smtClean="0"/>
              <a:t>”</a:t>
            </a:r>
            <a:endParaRPr lang="mk-MK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267" y="3866717"/>
            <a:ext cx="45243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28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k-MK" dirty="0" smtClean="0"/>
              <a:t>Клучен принцип </a:t>
            </a:r>
            <a:r>
              <a:rPr lang="en-US" dirty="0" smtClean="0"/>
              <a:t>III </a:t>
            </a:r>
            <a:r>
              <a:rPr lang="mk-MK" dirty="0" smtClean="0"/>
              <a:t>во пракса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75" y="2530644"/>
            <a:ext cx="4296098" cy="29372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56727" y="2096655"/>
            <a:ext cx="723635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dirty="0"/>
              <a:t>Практичарот за РИ кој го спроведува овој принцип треба да</a:t>
            </a:r>
            <a:r>
              <a:rPr lang="mk-MK" dirty="0" smtClean="0"/>
              <a:t>:</a:t>
            </a:r>
          </a:p>
          <a:p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 smtClean="0"/>
              <a:t>Употребува професионално однесување кое</a:t>
            </a:r>
            <a:r>
              <a:rPr lang="en-US" dirty="0" smtClean="0"/>
              <a:t> ja</a:t>
            </a:r>
            <a:r>
              <a:rPr lang="mk-MK" dirty="0" smtClean="0"/>
              <a:t> надградува довербата и известувањето, како и слушање на активностите во кои семејството секојдневно се вклучува без осуда, вклучувајќи што тие најмногу уживаат да прават и што сакаат да прават;</a:t>
            </a:r>
            <a:endParaRPr lang="en-US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 smtClean="0"/>
              <a:t>Се потенцираат можностите </a:t>
            </a:r>
            <a:r>
              <a:rPr lang="mk-MK" dirty="0" smtClean="0"/>
              <a:t>за </a:t>
            </a:r>
            <a:r>
              <a:rPr lang="mk-MK" dirty="0" smtClean="0"/>
              <a:t>учење на детето во природната средина во рамките на секојдневните активности и рутини на семејството;</a:t>
            </a:r>
            <a:endParaRPr lang="en-US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 smtClean="0"/>
              <a:t>Обезбеди информации, материјали и поддршки за да ја поттикне улогата на семејството како лица кои се грижат за учењето и развојот на нивните деца;</a:t>
            </a:r>
            <a:endParaRPr lang="en-US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 smtClean="0"/>
              <a:t>И да му дозволи на семејството да го определи успехот врз основа на тоа како тие се чувствуваат во врска со можностите за учење и активностите кои детето/семејството ги одбрало.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96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k-MK" dirty="0"/>
              <a:t>Клучен принцип </a:t>
            </a:r>
            <a:r>
              <a:rPr lang="en-US" dirty="0" smtClean="0"/>
              <a:t>III: </a:t>
            </a:r>
            <a:r>
              <a:rPr lang="mk-MK" dirty="0"/>
              <a:t>учење со акција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Стивен зборува за спроведување на овој принцип во акција.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9448" y="2821564"/>
            <a:ext cx="42195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98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IV </a:t>
            </a:r>
            <a:r>
              <a:rPr lang="mk-MK" dirty="0" smtClean="0"/>
              <a:t>Клучен принцип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„Процесот </a:t>
            </a:r>
            <a:r>
              <a:rPr lang="mk-MK" dirty="0"/>
              <a:t>на РИ, од првите контакти преку транзицијата, мора да биде динамичен и индивидуализиран со цел да ги рефлектира преференците, стиловите на учење и културните верувања на семејството</a:t>
            </a:r>
            <a:r>
              <a:rPr lang="mk-MK" dirty="0" smtClean="0"/>
              <a:t>.“</a:t>
            </a:r>
          </a:p>
          <a:p>
            <a:pPr marL="0" indent="0">
              <a:buNone/>
            </a:pPr>
            <a:endParaRPr lang="mk-MK" dirty="0"/>
          </a:p>
          <a:p>
            <a:r>
              <a:rPr lang="mk-MK" dirty="0" smtClean="0"/>
              <a:t>Семејствата треба да бидат активни учесници.</a:t>
            </a:r>
          </a:p>
          <a:p>
            <a:r>
              <a:rPr lang="mk-MK" dirty="0" smtClean="0"/>
              <a:t>ИСПУ треба да биде флуиден...ревидиран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8414" y="3838719"/>
            <a:ext cx="34766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07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k-MK" dirty="0" smtClean="0"/>
              <a:t>Клучен принцип </a:t>
            </a:r>
            <a:r>
              <a:rPr lang="en-US" dirty="0" smtClean="0"/>
              <a:t>IV </a:t>
            </a:r>
            <a:r>
              <a:rPr lang="mk-MK" dirty="0" smtClean="0"/>
              <a:t>во пракса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22" y="2202729"/>
            <a:ext cx="3544804" cy="42811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24218" y="2410691"/>
            <a:ext cx="711647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dirty="0"/>
              <a:t>Практичарот за РИ кој го спроведува овој принцип ќе</a:t>
            </a:r>
            <a:r>
              <a:rPr lang="mk-MK" dirty="0" smtClean="0"/>
              <a:t>:</a:t>
            </a:r>
          </a:p>
          <a:p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Ги адресира приоритетите на секое семејство во текот на евалуациите и процените;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Го подготви семејството да учествува на ИСПУ состаноците;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Биде спремен на соработка која ќе резултира со соодветни услуги за секое семејство;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Го третира секој член на семејството како уникатен возрасен ученик;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Признава и ќе прави промени на ИСПУ онолку често колку што е потребно со цел да се изразат промените во потребите, приоритетите и животниот стил на детето и семејството.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41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k-MK" dirty="0"/>
              <a:t>Клучен принцип </a:t>
            </a:r>
            <a:r>
              <a:rPr lang="en-US" dirty="0" smtClean="0"/>
              <a:t>IV: </a:t>
            </a:r>
            <a:r>
              <a:rPr lang="mk-MK" dirty="0"/>
              <a:t>учење со акција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Слушнете ја Линда, администратор на програмата, како го споделува своето искуство.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850" y="3068637"/>
            <a:ext cx="3331419" cy="364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9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 </a:t>
            </a:r>
            <a:r>
              <a:rPr lang="mk-MK" dirty="0" smtClean="0"/>
              <a:t>Клучен принцип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„Исходите </a:t>
            </a:r>
            <a:r>
              <a:rPr lang="mk-MK" dirty="0"/>
              <a:t>од ИСПУ мора да бидат функционални и базирани на потребите на децата и семејствата како и приоритетите идентификувани од семејството</a:t>
            </a:r>
            <a:r>
              <a:rPr lang="mk-MK" dirty="0" smtClean="0"/>
              <a:t>.“</a:t>
            </a:r>
            <a:endParaRPr lang="mk-M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2862" y="3626282"/>
            <a:ext cx="60102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58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k-MK" dirty="0"/>
              <a:t>Клучен принцип </a:t>
            </a:r>
            <a:r>
              <a:rPr lang="en-US" dirty="0" smtClean="0"/>
              <a:t>V </a:t>
            </a:r>
            <a:r>
              <a:rPr lang="mk-MK" dirty="0"/>
              <a:t>во пракса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007" y="2861686"/>
            <a:ext cx="4345948" cy="28556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02910" y="2225964"/>
            <a:ext cx="708429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dirty="0" smtClean="0"/>
              <a:t>Практичарот </a:t>
            </a:r>
            <a:r>
              <a:rPr lang="mk-MK" dirty="0"/>
              <a:t>во РИ кој го спроведува овој принцип ќе</a:t>
            </a:r>
            <a:r>
              <a:rPr lang="mk-MK" dirty="0" smtClean="0"/>
              <a:t>:</a:t>
            </a:r>
          </a:p>
          <a:p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Ги напише ИСПУ целите врз основа на </a:t>
            </a:r>
            <a:r>
              <a:rPr lang="mk-MK" dirty="0" smtClean="0"/>
              <a:t>грижите, ресурсите </a:t>
            </a:r>
            <a:r>
              <a:rPr lang="mk-MK" dirty="0"/>
              <a:t>и приоритетите на семејството;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Ги слуша семејствата и ќе верува во тоа што го кажуваат во однос на нивните приоритети и потреби;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Пишува интегрирани </a:t>
            </a:r>
            <a:r>
              <a:rPr lang="mk-MK" dirty="0" smtClean="0"/>
              <a:t>цели </a:t>
            </a:r>
            <a:r>
              <a:rPr lang="mk-MK" dirty="0"/>
              <a:t>кои се фокусираат на детското учество во заедницата и семејните активности; 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Пишува цели кои се базираат на детските природни мотивации да учат и да прават, комбинирано со приоритетите на семејството; и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Ги зајакнува рутините кои природно се појавуваат и ќе ги поттикнува можностите за учење и уживањето.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25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РИ: Мисија и клучни принципи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096654"/>
            <a:ext cx="11049861" cy="4608945"/>
          </a:xfrm>
        </p:spPr>
        <p:txBody>
          <a:bodyPr/>
          <a:lstStyle/>
          <a:p>
            <a:r>
              <a:rPr lang="mk-MK" dirty="0" smtClean="0"/>
              <a:t>Која е мисијата на програмите за РИ?</a:t>
            </a:r>
          </a:p>
          <a:p>
            <a:r>
              <a:rPr lang="mk-MK" dirty="0" smtClean="0"/>
              <a:t>Кои се клучните природни принципи за обезбедување на услуги за РИ во различни средини?</a:t>
            </a:r>
          </a:p>
          <a:p>
            <a:endParaRPr lang="mk-MK" dirty="0"/>
          </a:p>
          <a:p>
            <a:endParaRPr lang="mk-MK" dirty="0" smtClean="0"/>
          </a:p>
          <a:p>
            <a:endParaRPr lang="mk-MK" dirty="0"/>
          </a:p>
          <a:p>
            <a:endParaRPr lang="mk-MK" dirty="0" smtClean="0"/>
          </a:p>
          <a:p>
            <a:endParaRPr lang="mk-MK" dirty="0" smtClean="0"/>
          </a:p>
          <a:p>
            <a:r>
              <a:rPr lang="mk-MK" dirty="0" smtClean="0"/>
              <a:t>Драфтирана верзија на Мисијата</a:t>
            </a:r>
          </a:p>
          <a:p>
            <a:r>
              <a:rPr lang="mk-MK" dirty="0" smtClean="0"/>
              <a:t>Служби за давање техничка помош и поддршка.</a:t>
            </a:r>
            <a:endParaRPr lang="mk-MK" dirty="0"/>
          </a:p>
          <a:p>
            <a:endParaRPr lang="mk-MK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084" y="3637250"/>
            <a:ext cx="559117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05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k-MK" dirty="0"/>
              <a:t>Клучен принцип </a:t>
            </a:r>
            <a:r>
              <a:rPr lang="en-US" dirty="0"/>
              <a:t>V</a:t>
            </a:r>
            <a:r>
              <a:rPr lang="en-US" dirty="0" smtClean="0"/>
              <a:t>: </a:t>
            </a:r>
            <a:r>
              <a:rPr lang="mk-MK" dirty="0"/>
              <a:t>учење со акција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Слушнете ја Ли,</a:t>
            </a:r>
            <a:r>
              <a:rPr lang="en-US" dirty="0" smtClean="0"/>
              <a:t> </a:t>
            </a:r>
            <a:r>
              <a:rPr lang="mk-MK" dirty="0" smtClean="0"/>
              <a:t>координатор за ресурси за семејствата, како овој принцип се спроведува во пракса.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732" y="3127952"/>
            <a:ext cx="3699798" cy="3495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8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</a:t>
            </a:r>
            <a:r>
              <a:rPr lang="en-US" dirty="0"/>
              <a:t>I</a:t>
            </a:r>
            <a:r>
              <a:rPr lang="en-US" dirty="0" smtClean="0"/>
              <a:t> </a:t>
            </a:r>
            <a:r>
              <a:rPr lang="mk-MK" dirty="0"/>
              <a:t>Клучен принцип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„Приоритетите </a:t>
            </a:r>
            <a:r>
              <a:rPr lang="mk-MK" dirty="0"/>
              <a:t>на семејството, потребите и интересите најсоодветно се адресирани од примарен провајдер кој ја претставува и истовремено добива тимска поддршка и поддршка од заедницата</a:t>
            </a:r>
            <a:r>
              <a:rPr lang="mk-MK" dirty="0" smtClean="0"/>
              <a:t>.“</a:t>
            </a:r>
            <a:endParaRPr lang="mk-MK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2" y="3914771"/>
            <a:ext cx="81057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8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k-MK" dirty="0"/>
              <a:t>Клучен принцип </a:t>
            </a:r>
            <a:r>
              <a:rPr lang="en-US" dirty="0" smtClean="0"/>
              <a:t>V</a:t>
            </a:r>
            <a:r>
              <a:rPr lang="en-US" dirty="0"/>
              <a:t>I</a:t>
            </a:r>
            <a:r>
              <a:rPr lang="en-US" dirty="0" smtClean="0"/>
              <a:t> </a:t>
            </a:r>
            <a:r>
              <a:rPr lang="mk-MK" dirty="0"/>
              <a:t>во пракса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59" y="2691679"/>
            <a:ext cx="4594650" cy="27485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50691" y="2355272"/>
            <a:ext cx="697345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dirty="0"/>
              <a:t>Практичарите за РИ кои го спроведуваат овој принцип ќе</a:t>
            </a:r>
            <a:r>
              <a:rPr lang="mk-MK" dirty="0" smtClean="0"/>
              <a:t>:</a:t>
            </a:r>
          </a:p>
          <a:p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Користат примарен провајдер, со поддршка на </a:t>
            </a:r>
            <a:r>
              <a:rPr lang="mk-MK" dirty="0" smtClean="0"/>
              <a:t>тимот, </a:t>
            </a:r>
            <a:r>
              <a:rPr lang="mk-MK" dirty="0"/>
              <a:t>кој ќе го одржи фокусот на тоа што е потребно да се постигнат фунцкионалните цели;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Изградат тим за секое семејство кој вклучува луѓе важни за семејството како и практичари за РИ од различни дисциплини;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Планираат и ќе ги снимаат консултациите и посетите со други членови на тимот; и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Најдат време за членовите на тимот да комуницираат формално и неформално.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36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k-MK" dirty="0"/>
              <a:t>Клучен принцип </a:t>
            </a:r>
            <a:r>
              <a:rPr lang="en-US" dirty="0" smtClean="0"/>
              <a:t>VI: </a:t>
            </a:r>
            <a:r>
              <a:rPr lang="mk-MK" dirty="0"/>
              <a:t>учење со акција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/>
              <a:t>Слушнете ја </a:t>
            </a:r>
            <a:r>
              <a:rPr lang="mk-MK" dirty="0" smtClean="0"/>
              <a:t>Шери,</a:t>
            </a:r>
            <a:r>
              <a:rPr lang="en-US" dirty="0" smtClean="0"/>
              <a:t> </a:t>
            </a:r>
            <a:r>
              <a:rPr lang="mk-MK" dirty="0" smtClean="0"/>
              <a:t>родител на 14 месечниот Данте, како зборува за услугите за РИ кои се испорачуваат преку примарен провајдер.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318" y="3116552"/>
            <a:ext cx="4101977" cy="363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58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VII </a:t>
            </a:r>
            <a:r>
              <a:rPr lang="mk-MK" dirty="0"/>
              <a:t>Клучен принцип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“</a:t>
            </a:r>
            <a:r>
              <a:rPr lang="mk-MK" dirty="0" smtClean="0"/>
              <a:t>Интервенциите </a:t>
            </a:r>
            <a:r>
              <a:rPr lang="mk-MK" dirty="0"/>
              <a:t>со младите деца и членовите на семејството мора да бидат базирани на експлицитни принципи, валидирани практики, најдобри расположливи истражувања и релевантни закони и регулативи</a:t>
            </a:r>
            <a:r>
              <a:rPr lang="mk-MK" dirty="0" smtClean="0"/>
              <a:t>.</a:t>
            </a:r>
            <a:r>
              <a:rPr lang="en-US" dirty="0" smtClean="0"/>
              <a:t>”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196" y="3826596"/>
            <a:ext cx="75914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5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k-MK" dirty="0"/>
              <a:t>Клучен принцип </a:t>
            </a:r>
            <a:r>
              <a:rPr lang="en-US" dirty="0" smtClean="0"/>
              <a:t>VII </a:t>
            </a:r>
            <a:r>
              <a:rPr lang="mk-MK" dirty="0"/>
              <a:t>во пракса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75" y="3358428"/>
            <a:ext cx="4825722" cy="18878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44655" y="2299855"/>
            <a:ext cx="672407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dirty="0"/>
              <a:t>Практичарите за РИ кои го спроведуваат овој принцип ќе</a:t>
            </a:r>
            <a:r>
              <a:rPr lang="mk-MK" dirty="0" smtClean="0"/>
              <a:t>:</a:t>
            </a:r>
          </a:p>
          <a:p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Го обновуваат знаењето, вештините и стратегиите постојано, имајќи ги сите истражувања на ум;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Ги рафинираат практиките базирани на интроспекција (себе-опсервација) со цел континуирано да ги разјаснуваат принципите и вредностите;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Ги базираат практичните одлуки за секое дете и семејство на континуирани информации за процена и валидна програмска пракса преку континуирана евалуација;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Имаат на ум релевантни регулативи и закони.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65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k-MK" dirty="0"/>
              <a:t>Клучен принцип </a:t>
            </a:r>
            <a:r>
              <a:rPr lang="en-US" dirty="0" smtClean="0"/>
              <a:t>VII: </a:t>
            </a:r>
            <a:r>
              <a:rPr lang="mk-MK" dirty="0"/>
              <a:t>учење со акција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Слушнете ја Меги, терапевт кој кажува како го спроведува овој принцип во акција.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439" y="2898342"/>
            <a:ext cx="42957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48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mk-MK" sz="3600" dirty="0" smtClean="0"/>
              <a:t>СЛЕДНО</a:t>
            </a:r>
          </a:p>
          <a:p>
            <a:pPr marL="0" indent="0">
              <a:buNone/>
            </a:pPr>
            <a:r>
              <a:rPr lang="mk-MK" sz="3600" dirty="0" smtClean="0"/>
              <a:t>Модул 1, Тема 3, Дел 1</a:t>
            </a:r>
          </a:p>
          <a:p>
            <a:pPr marL="0" indent="0">
              <a:buNone/>
            </a:pPr>
            <a:r>
              <a:rPr lang="mk-MK" sz="3600" dirty="0" smtClean="0"/>
              <a:t>Практики базирани на докази	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23562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Истражете понатаму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k-MK" dirty="0" smtClean="0"/>
              <a:t>Документи кои можат да им помогнат на раните интервенционисти кои работат во природни средини:</a:t>
            </a:r>
          </a:p>
          <a:p>
            <a:pPr>
              <a:buFontTx/>
              <a:buChar char="-"/>
            </a:pPr>
            <a:r>
              <a:rPr lang="mk-MK" dirty="0" smtClean="0"/>
              <a:t>Мисија и клучни принципи за обезбедување на услуги за рана интервенција во природни средини;</a:t>
            </a:r>
          </a:p>
          <a:p>
            <a:pPr>
              <a:buFontTx/>
              <a:buChar char="-"/>
            </a:pPr>
            <a:r>
              <a:rPr lang="mk-MK" dirty="0" smtClean="0"/>
              <a:t>Седум клучни принципи: Како треба/Како не треба да изгледа РИ;</a:t>
            </a:r>
          </a:p>
          <a:p>
            <a:pPr>
              <a:buFontTx/>
              <a:buChar char="-"/>
            </a:pPr>
            <a:r>
              <a:rPr lang="mk-MK" dirty="0" smtClean="0"/>
              <a:t>Усогласени практики за обезбедување на услуги за РИ во природна средина.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91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Мисија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mk-MK" dirty="0" smtClean="0"/>
          </a:p>
          <a:p>
            <a:r>
              <a:rPr lang="mk-MK" dirty="0" smtClean="0"/>
              <a:t>РИ од дел С е базиран и дава поддршка и ресурси со цел да им помогне на членовите на семејството или негувателите да го подобрат учењето и развојот на децата преку секојдневни можности за учење.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02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Седум клучни принципи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11086806" cy="437796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mk-MK" dirty="0" smtClean="0"/>
              <a:t>Новороденчињата и малите деца најдобро учат преку секојдневни искуства и интеракции со познати луѓе во познати контексти.</a:t>
            </a:r>
          </a:p>
          <a:p>
            <a:pPr marL="457200" indent="-457200">
              <a:buAutoNum type="arabicPeriod"/>
            </a:pPr>
            <a:r>
              <a:rPr lang="mk-MK" dirty="0" smtClean="0"/>
              <a:t>Сите семејства, со неопходните поддршки и ресурси, можат да го подобрат учењето и развојот на нивното дете.</a:t>
            </a:r>
          </a:p>
          <a:p>
            <a:pPr marL="457200" indent="-457200">
              <a:buAutoNum type="arabicPeriod"/>
            </a:pPr>
            <a:r>
              <a:rPr lang="mk-MK" dirty="0" smtClean="0"/>
              <a:t>Примарната улога на провајдерот на РИ услуги е да работи и да ги поддржува родителите/старателите/негувателите во животите на децата.</a:t>
            </a:r>
          </a:p>
          <a:p>
            <a:pPr marL="457200" indent="-457200">
              <a:buAutoNum type="arabicPeriod"/>
            </a:pPr>
            <a:r>
              <a:rPr lang="mk-MK" dirty="0" smtClean="0"/>
              <a:t>Процесот на РИ, од првите контакти преку транзицијата, мора да биде динамичен и индивидуализиран со цел да ги рефлектира преференците, стиловите на учење и културните верувања на семејството.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80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Седум клучни принципи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10763534" cy="42394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5. </a:t>
            </a:r>
            <a:r>
              <a:rPr lang="mk-MK" dirty="0" smtClean="0"/>
              <a:t>Исходите од ИСПУ мора да бидат функционални и базирани на потребите на децата и семејствата како и приоритетите идентификувани од семејството.</a:t>
            </a:r>
          </a:p>
          <a:p>
            <a:pPr marL="0" indent="0">
              <a:buNone/>
            </a:pPr>
            <a:r>
              <a:rPr lang="en-US" dirty="0" smtClean="0"/>
              <a:t>6. </a:t>
            </a:r>
            <a:r>
              <a:rPr lang="mk-MK" dirty="0" smtClean="0"/>
              <a:t>Приоритетите на семејството, потребите и интересите најсоодветно се адресирани од примарен провајдер кој ја претставува и истовремено добива тимска поддршка и поддршка од заедницата.</a:t>
            </a:r>
          </a:p>
          <a:p>
            <a:pPr marL="0" indent="0">
              <a:buNone/>
            </a:pPr>
            <a:r>
              <a:rPr lang="en-US" dirty="0" smtClean="0"/>
              <a:t>7. </a:t>
            </a:r>
            <a:r>
              <a:rPr lang="mk-MK" dirty="0" smtClean="0"/>
              <a:t>Интервенциите со младите деца и членовите на семејството мора да бидат базирани на експлицитни принципи, валидирани практики, најдобри расположливи истражувања и релевантни закони и регулативи.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79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 </a:t>
            </a:r>
            <a:r>
              <a:rPr lang="mk-MK" dirty="0" smtClean="0"/>
              <a:t>клучен принцип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 smtClean="0"/>
              <a:t>„Новороденчињата и малите деца најдобро </a:t>
            </a:r>
            <a:r>
              <a:rPr lang="mk-MK" dirty="0"/>
              <a:t>учат преку секојдневни искуства и интеракции со познати луѓе во познати контексти</a:t>
            </a:r>
            <a:r>
              <a:rPr lang="mk-MK" dirty="0" smtClean="0"/>
              <a:t>.</a:t>
            </a:r>
            <a:r>
              <a:rPr lang="en-US" dirty="0" smtClean="0"/>
              <a:t>”</a:t>
            </a:r>
            <a:endParaRPr lang="mk-MK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585" y="3819521"/>
            <a:ext cx="65817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09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k-MK" dirty="0" smtClean="0"/>
              <a:t>Клучен принцип </a:t>
            </a:r>
            <a:r>
              <a:rPr lang="en-US" dirty="0" smtClean="0"/>
              <a:t>I </a:t>
            </a:r>
            <a:r>
              <a:rPr lang="mk-MK" dirty="0" smtClean="0"/>
              <a:t>во пракса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354" y="2235201"/>
            <a:ext cx="4842584" cy="36021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63127" y="2106766"/>
            <a:ext cx="672446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dirty="0"/>
              <a:t>Практичарот за рана интервенција кој го применува овој принцип треба да</a:t>
            </a:r>
            <a:r>
              <a:rPr lang="mk-MK" dirty="0" smtClean="0"/>
              <a:t>:</a:t>
            </a:r>
          </a:p>
          <a:p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Употребува играчки и материјали кои ги наоѓа во домот или средината во која работи;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Ги идентификува активностите кои детето и семејството ги сакаат (на тој начин се надградуваат нивните силни страни и интереси);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Да им помогне на негувателите да се вклучат во учење преку можности за уживање кои дозволуваат често практицирање и усвојување на вештините кои почнуваат да се појавуваат; и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dirty="0"/>
              <a:t>Се фокусираат на способноста на родителите/старателот/негувателот да го промовира учеството на детето во активности кои се случуваат природно.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6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II </a:t>
            </a:r>
            <a:r>
              <a:rPr lang="mk-MK" dirty="0" smtClean="0"/>
              <a:t>Клучен принцип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10070806" cy="4377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“</a:t>
            </a:r>
            <a:r>
              <a:rPr lang="mk-MK" dirty="0" smtClean="0"/>
              <a:t>Сите </a:t>
            </a:r>
            <a:r>
              <a:rPr lang="mk-MK" dirty="0"/>
              <a:t>семејства, со неопходните поддршки и ресурси, можат да го подобрат учењето и развојот на нивното дете</a:t>
            </a:r>
            <a:r>
              <a:rPr lang="mk-MK" dirty="0" smtClean="0"/>
              <a:t>.</a:t>
            </a:r>
            <a:r>
              <a:rPr lang="en-US" dirty="0" smtClean="0"/>
              <a:t>”</a:t>
            </a:r>
            <a:endParaRPr lang="mk-MK" dirty="0"/>
          </a:p>
          <a:p>
            <a:endParaRPr lang="mk-MK" dirty="0" smtClean="0"/>
          </a:p>
          <a:p>
            <a:endParaRPr lang="mk-MK" dirty="0"/>
          </a:p>
          <a:p>
            <a:r>
              <a:rPr lang="mk-MK" dirty="0" smtClean="0"/>
              <a:t>Доследните возрасни лица </a:t>
            </a:r>
          </a:p>
          <a:p>
            <a:pPr marL="0" indent="0">
              <a:buNone/>
            </a:pPr>
            <a:r>
              <a:rPr lang="mk-MK" dirty="0"/>
              <a:t>в</a:t>
            </a:r>
            <a:r>
              <a:rPr lang="mk-MK" dirty="0" smtClean="0"/>
              <a:t>лијаат врз учењето и развојот.</a:t>
            </a:r>
          </a:p>
          <a:p>
            <a:r>
              <a:rPr lang="mk-MK" dirty="0" smtClean="0"/>
              <a:t>Сите семејства имаат силни</a:t>
            </a:r>
          </a:p>
          <a:p>
            <a:pPr marL="0" indent="0">
              <a:buNone/>
            </a:pPr>
            <a:r>
              <a:rPr lang="mk-MK" dirty="0"/>
              <a:t>с</a:t>
            </a:r>
            <a:r>
              <a:rPr lang="mk-MK" dirty="0" smtClean="0"/>
              <a:t>трани и способности.</a:t>
            </a:r>
          </a:p>
          <a:p>
            <a:r>
              <a:rPr lang="mk-MK" dirty="0" smtClean="0"/>
              <a:t>Сите семејства можат да</a:t>
            </a:r>
          </a:p>
          <a:p>
            <a:pPr marL="0" indent="0">
              <a:buNone/>
            </a:pPr>
            <a:r>
              <a:rPr lang="mk-MK" dirty="0"/>
              <a:t>н</a:t>
            </a:r>
            <a:r>
              <a:rPr lang="mk-MK" dirty="0" smtClean="0"/>
              <a:t>ајдат ресурси.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056" y="3847089"/>
            <a:ext cx="33623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29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3043</TotalTime>
  <Words>1392</Words>
  <Application>Microsoft Office PowerPoint</Application>
  <PresentationFormat>Widescreen</PresentationFormat>
  <Paragraphs>121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Trebuchet MS</vt:lpstr>
      <vt:lpstr>Berlin</vt:lpstr>
      <vt:lpstr>МОДУЛ 1, ТЕМА 2 ПРОГРАМИ ЗА РАНА ИНТЕРВЕНЦИЈА: МИСИЈА И КЛУЧНИ ПРИНЦИПИ</vt:lpstr>
      <vt:lpstr>РИ: Мисија и клучни принципи</vt:lpstr>
      <vt:lpstr>Истражете понатаму</vt:lpstr>
      <vt:lpstr>Мисија</vt:lpstr>
      <vt:lpstr>Седум клучни принципи</vt:lpstr>
      <vt:lpstr>Седум клучни принципи</vt:lpstr>
      <vt:lpstr>I клучен принцип</vt:lpstr>
      <vt:lpstr>Клучен принцип I во пракса</vt:lpstr>
      <vt:lpstr>II Клучен принцип</vt:lpstr>
      <vt:lpstr>Клучен принцип II во пракса</vt:lpstr>
      <vt:lpstr>Клучен принцип II: учење со акција</vt:lpstr>
      <vt:lpstr>III Клучен принцип</vt:lpstr>
      <vt:lpstr>Клучен принцип III во пракса</vt:lpstr>
      <vt:lpstr>Клучен принцип III: учење со акција</vt:lpstr>
      <vt:lpstr>IV Клучен принцип</vt:lpstr>
      <vt:lpstr>Клучен принцип IV во пракса</vt:lpstr>
      <vt:lpstr>Клучен принцип IV: учење со акција</vt:lpstr>
      <vt:lpstr>V Клучен принцип</vt:lpstr>
      <vt:lpstr>Клучен принцип V во пракса</vt:lpstr>
      <vt:lpstr>Клучен принцип V: учење со акција</vt:lpstr>
      <vt:lpstr>VI Клучен принцип</vt:lpstr>
      <vt:lpstr>Клучен принцип VI во пракса</vt:lpstr>
      <vt:lpstr>Клучен принцип VI: учење со акција</vt:lpstr>
      <vt:lpstr>VII Клучен принцип</vt:lpstr>
      <vt:lpstr>Клучен принцип VII во пракса</vt:lpstr>
      <vt:lpstr>Клучен принцип VII: учење со акција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 1, ТЕМА 2 ПРОГРАМИ ЗА РАНА ИНТЕРВЕНЦИЈА: МИСИЈА И КЛУЧНИ ПРИНЦИПИ</dc:title>
  <dc:creator>Karovska</dc:creator>
  <cp:lastModifiedBy>Karovska</cp:lastModifiedBy>
  <cp:revision>26</cp:revision>
  <dcterms:created xsi:type="dcterms:W3CDTF">2019-07-30T14:23:11Z</dcterms:created>
  <dcterms:modified xsi:type="dcterms:W3CDTF">2019-09-06T13:26:48Z</dcterms:modified>
</cp:coreProperties>
</file>